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62" r:id="rId3"/>
    <p:sldId id="261" r:id="rId4"/>
    <p:sldId id="263" r:id="rId5"/>
    <p:sldId id="264" r:id="rId6"/>
    <p:sldId id="265" r:id="rId7"/>
    <p:sldId id="266" r:id="rId8"/>
    <p:sldId id="267" r:id="rId9"/>
    <p:sldId id="268" r:id="rId10"/>
  </p:sldIdLst>
  <p:sldSz cx="9144000" cy="6858000" type="screen4x3"/>
  <p:notesSz cx="6858000" cy="9144000"/>
  <p:embeddedFontLst>
    <p:embeddedFont>
      <p:font typeface="Matilda" charset="0"/>
      <p:regular r:id="rId1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F3C0F"/>
    <a:srgbClr val="6CA62C"/>
    <a:srgbClr val="E4931C"/>
    <a:srgbClr val="FFE89F"/>
    <a:srgbClr val="008080"/>
    <a:srgbClr val="27704F"/>
    <a:srgbClr val="69A12B"/>
    <a:srgbClr val="50C850"/>
    <a:srgbClr val="D88306"/>
    <a:srgbClr val="FF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63688" y="260648"/>
            <a:ext cx="6408712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err="1" smtClean="0">
                <a:ln w="11430"/>
                <a:gradFill>
                  <a:gsLst>
                    <a:gs pos="37000">
                      <a:srgbClr val="DF3C0F"/>
                    </a:gs>
                    <a:gs pos="51000">
                      <a:srgbClr val="FFC000"/>
                    </a:gs>
                    <a:gs pos="65000">
                      <a:srgbClr val="6CA62C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Квест</a:t>
            </a:r>
            <a:r>
              <a:rPr lang="ru-RU" sz="4000" b="1" dirty="0" smtClean="0">
                <a:ln w="11430"/>
                <a:gradFill>
                  <a:gsLst>
                    <a:gs pos="37000">
                      <a:srgbClr val="DF3C0F"/>
                    </a:gs>
                    <a:gs pos="51000">
                      <a:srgbClr val="FFC000"/>
                    </a:gs>
                    <a:gs pos="65000">
                      <a:srgbClr val="6CA62C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 – игра как средство ознакомления с природой дошкольников  </a:t>
            </a:r>
            <a:endParaRPr kumimoji="0" lang="ru-RU" sz="4000" b="1" i="0" u="none" strike="noStrike" kern="1200" normalizeH="0" baseline="0" noProof="0" dirty="0" smtClean="0">
              <a:ln w="11430"/>
              <a:gradFill>
                <a:gsLst>
                  <a:gs pos="37000">
                    <a:srgbClr val="DF3C0F"/>
                  </a:gs>
                  <a:gs pos="51000">
                    <a:srgbClr val="FFC000"/>
                  </a:gs>
                  <a:gs pos="65000">
                    <a:srgbClr val="6CA62C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Matilda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75656" y="5949280"/>
            <a:ext cx="3024336" cy="576064"/>
          </a:xfrm>
          <a:solidFill>
            <a:schemeClr val="bg1"/>
          </a:solidFill>
        </p:spPr>
        <p:txBody>
          <a:bodyPr>
            <a:normAutofit fontScale="47500" lnSpcReduction="2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Вафина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Гульшат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Салаватовна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МБДОУ 37 г.Бугульма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6" name="Picture 4" descr="https://sun9-61.userapi.com/impg/OmD0bu_ECMoU4iX1qLTqafK5E8pjfs2E-ly7IQ/2sxDhnJ37AI.jpg?size=810x1080&amp;quality=95&amp;sign=c4345edf1fa7fd658b3ddd3f05b19a48&amp;type=album"/>
          <p:cNvPicPr>
            <a:picLocks noChangeAspect="1" noChangeArrowheads="1"/>
          </p:cNvPicPr>
          <p:nvPr/>
        </p:nvPicPr>
        <p:blipFill>
          <a:blip r:embed="rId2" cstate="print"/>
          <a:srcRect b="6250"/>
          <a:stretch>
            <a:fillRect/>
          </a:stretch>
        </p:blipFill>
        <p:spPr bwMode="auto">
          <a:xfrm>
            <a:off x="4860032" y="2312876"/>
            <a:ext cx="3312368" cy="4140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Знакомство с природой через </a:t>
            </a:r>
            <a:r>
              <a:rPr lang="ru-RU" sz="3600" dirty="0" err="1" smtClean="0">
                <a:solidFill>
                  <a:srgbClr val="FF0000"/>
                </a:solidFill>
                <a:latin typeface="+mn-lt"/>
              </a:rPr>
              <a:t>квест</a:t>
            </a:r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8434" name="Picture 2" descr="https://sun9-65.userapi.com/impg/asm3VJWARwkLN9smywkQWJK6KmKtq6v3E7xxww/6Cmj2mgpgJg.jpg?size=810x1080&amp;quality=95&amp;sign=0882de9032a50c1f7ee030060570495e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844824"/>
            <a:ext cx="2988332" cy="39844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11560" y="162880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    </a:t>
            </a:r>
            <a:r>
              <a:rPr lang="ru-RU" sz="2000" dirty="0" smtClean="0"/>
              <a:t>Все </a:t>
            </a:r>
            <a:r>
              <a:rPr lang="ru-RU" sz="2000" dirty="0" smtClean="0"/>
              <a:t>мы знаем, что маленький ребенок познает мир с открытой душой и сердцем. И то, как он будет относиться к этому миру, научится ли быть хозяином, любящим и понимающим природу, воспринимающим себя как часть единой экологической системы, во многом зависит от взрослых, участвующих в его воспитании. </a:t>
            </a:r>
            <a:endParaRPr lang="ru-RU" sz="2000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4248472" cy="504056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/>
              <a:t>      </a:t>
            </a:r>
            <a:r>
              <a:rPr lang="ru-RU" sz="2000" dirty="0" err="1" smtClean="0"/>
              <a:t>Квест</a:t>
            </a:r>
            <a:r>
              <a:rPr lang="ru-RU" sz="2000" dirty="0" smtClean="0"/>
              <a:t> </a:t>
            </a:r>
            <a:r>
              <a:rPr lang="ru-RU" sz="2000" dirty="0" smtClean="0"/>
              <a:t>– это игровая педагогическая технология, которая способствует формированию решений определённых задач на основе определённого сюжета. </a:t>
            </a: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 </a:t>
            </a: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     Само </a:t>
            </a:r>
            <a:r>
              <a:rPr lang="ru-RU" sz="2000" dirty="0" smtClean="0"/>
              <a:t>слово произошло от английского </a:t>
            </a:r>
            <a:r>
              <a:rPr lang="ru-RU" sz="2000" dirty="0" err="1" smtClean="0"/>
              <a:t>Quest</a:t>
            </a:r>
            <a:r>
              <a:rPr lang="ru-RU" sz="2000" dirty="0" smtClean="0"/>
              <a:t> (поиск, предмет поисков, поиск приключений) – это вид сюжета, в котором путешествие к намеченной цели проходит через преодоление ряда трудностей. </a:t>
            </a:r>
          </a:p>
          <a:p>
            <a:pPr algn="just"/>
            <a:endParaRPr lang="ru-RU" sz="2000" dirty="0"/>
          </a:p>
        </p:txBody>
      </p:sp>
      <p:pic>
        <p:nvPicPr>
          <p:cNvPr id="4" name="Рисунок 3" descr="https://sun9-68.userapi.com/impg/Y2nQ21yzD-LdZ0nzUN-Ovm6QQ4k9PHaJa6lyNw/UuZLPf0F2GU.jpg?size=810x1080&amp;quality=95&amp;sign=447b7ea3cdfd8a9b02fcc5ddf694e1ff&amp;type=albu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124744"/>
            <a:ext cx="3240360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F3C0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8064896" cy="230425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      </a:t>
            </a:r>
            <a:r>
              <a:rPr lang="ru-RU" sz="2400" dirty="0" smtClean="0"/>
              <a:t>Основной </a:t>
            </a:r>
            <a:r>
              <a:rPr lang="ru-RU" sz="2400" dirty="0" smtClean="0"/>
              <a:t>целью </a:t>
            </a:r>
            <a:r>
              <a:rPr lang="ru-RU" sz="2400" dirty="0" smtClean="0"/>
              <a:t>экологических </a:t>
            </a:r>
            <a:r>
              <a:rPr lang="ru-RU" sz="2400" dirty="0" err="1" smtClean="0"/>
              <a:t>квестов</a:t>
            </a:r>
            <a:r>
              <a:rPr lang="ru-RU" sz="2400" dirty="0" smtClean="0"/>
              <a:t> </a:t>
            </a:r>
            <a:r>
              <a:rPr lang="ru-RU" sz="2400" dirty="0" smtClean="0"/>
              <a:t>является: формирование умений решать определенные задачи на основе компетентного выбора альтернативных вариантов через реализацию определенного сюжета.</a:t>
            </a:r>
          </a:p>
          <a:p>
            <a:endParaRPr lang="ru-RU" dirty="0"/>
          </a:p>
        </p:txBody>
      </p:sp>
      <p:pic>
        <p:nvPicPr>
          <p:cNvPr id="20482" name="Picture 2" descr="https://sun9-1.userapi.com/impg/ZtYtFYQiDlZOH-_4xiox7BmRD4Lur_7DCmIl1g/H1d3vQD4AqU.jpg?size=1280x960&amp;quality=95&amp;sign=b639847ce060403e2a21f1213192a2c9&amp;type=album"/>
          <p:cNvPicPr>
            <a:picLocks noChangeAspect="1" noChangeArrowheads="1"/>
          </p:cNvPicPr>
          <p:nvPr/>
        </p:nvPicPr>
        <p:blipFill>
          <a:blip r:embed="rId2" cstate="print"/>
          <a:srcRect l="26861" t="12698" r="19567" b="26984"/>
          <a:stretch>
            <a:fillRect/>
          </a:stretch>
        </p:blipFill>
        <p:spPr bwMode="auto">
          <a:xfrm>
            <a:off x="899592" y="2924944"/>
            <a:ext cx="3240360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4" name="Picture 4" descr="https://sun9-29.userapi.com/impg/Uzo8wjjsZHOWjMzYqyuafv9BDh6u8NAF9qfnJg/Q6PtclmX_rc.jpg?size=810x1080&amp;quality=95&amp;sign=0060e6d52327e014c8ed14312daf8f1b&amp;type=album"/>
          <p:cNvPicPr>
            <a:picLocks noChangeAspect="1" noChangeArrowheads="1"/>
          </p:cNvPicPr>
          <p:nvPr/>
        </p:nvPicPr>
        <p:blipFill>
          <a:blip r:embed="rId3" cstate="print"/>
          <a:srcRect t="16875" b="10000"/>
          <a:stretch>
            <a:fillRect/>
          </a:stretch>
        </p:blipFill>
        <p:spPr bwMode="auto">
          <a:xfrm>
            <a:off x="5076056" y="2924944"/>
            <a:ext cx="302433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147248" cy="92211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Принципы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организации </a:t>
            </a:r>
            <a:r>
              <a:rPr lang="ru-RU" sz="4000" b="1" dirty="0" err="1" smtClean="0">
                <a:solidFill>
                  <a:srgbClr val="FF0000"/>
                </a:solidFill>
                <a:latin typeface="+mn-lt"/>
              </a:rPr>
              <a:t>квеста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328592"/>
          </a:xfrm>
        </p:spPr>
        <p:txBody>
          <a:bodyPr>
            <a:noAutofit/>
          </a:bodyPr>
          <a:lstStyle/>
          <a:p>
            <a:pPr lvl="0" algn="just"/>
            <a:r>
              <a:rPr lang="ru-RU" sz="2000" b="1" dirty="0" smtClean="0"/>
              <a:t>Доступность</a:t>
            </a:r>
            <a:r>
              <a:rPr lang="ru-RU" sz="2000" dirty="0" smtClean="0"/>
              <a:t> и </a:t>
            </a:r>
            <a:r>
              <a:rPr lang="ru-RU" sz="2000" b="1" dirty="0" smtClean="0"/>
              <a:t>наличие видимого конечного результата -  </a:t>
            </a:r>
            <a:r>
              <a:rPr lang="ru-RU" sz="2000" dirty="0" smtClean="0"/>
              <a:t>дошкольники должны четко представлять цель игры, к которой они стремятся (например, найти клад или спасти доброго персонажа от злого);</a:t>
            </a:r>
          </a:p>
          <a:p>
            <a:pPr lvl="0" algn="just"/>
            <a:r>
              <a:rPr lang="ru-RU" sz="2000" b="1" dirty="0" smtClean="0"/>
              <a:t>Систематичность </a:t>
            </a:r>
            <a:r>
              <a:rPr lang="ru-RU" sz="2000" dirty="0" smtClean="0"/>
              <a:t>задания необходимо продумать таким образом, чтобы они были последовательными, логически взаимосвязанными;</a:t>
            </a:r>
          </a:p>
          <a:p>
            <a:pPr lvl="0" algn="just"/>
            <a:r>
              <a:rPr lang="ru-RU" sz="2000" b="1" dirty="0" smtClean="0"/>
              <a:t>Эмоциональная окрашенность заданий </a:t>
            </a:r>
            <a:r>
              <a:rPr lang="ru-RU" sz="2000" dirty="0" smtClean="0"/>
              <a:t>игра должна быть эмоционально окрашена с помощью декораций, музыкального сопровождения, костюмов, инвентаря;</a:t>
            </a:r>
          </a:p>
          <a:p>
            <a:pPr lvl="0" algn="just"/>
            <a:r>
              <a:rPr lang="ru-RU" sz="2000" b="1" dirty="0" smtClean="0"/>
              <a:t>Расчёт времени </a:t>
            </a:r>
            <a:r>
              <a:rPr lang="ru-RU" sz="2000" dirty="0" smtClean="0"/>
              <a:t>следует продумать временные интервалы, во время которых дети смогут выполнить задание, но при этом не потеряют к нему интерес;</a:t>
            </a:r>
          </a:p>
          <a:p>
            <a:pPr algn="just"/>
            <a:r>
              <a:rPr lang="ru-RU" sz="2000" b="1" dirty="0" smtClean="0"/>
              <a:t>Разнообразие детской деятельности во время прохождения </a:t>
            </a:r>
            <a:r>
              <a:rPr lang="ru-RU" sz="2000" b="1" dirty="0" err="1" smtClean="0"/>
              <a:t>квеста</a:t>
            </a:r>
            <a:r>
              <a:rPr lang="ru-RU" sz="2000" b="1" dirty="0" smtClean="0"/>
              <a:t> </a:t>
            </a:r>
            <a:r>
              <a:rPr lang="ru-RU" sz="2000" dirty="0" smtClean="0"/>
              <a:t>в содержание сценария требуется внедрить разные виды деятельности, так как выполнять однообразные задания </a:t>
            </a:r>
            <a:r>
              <a:rPr lang="ru-RU" sz="2000" dirty="0" smtClean="0"/>
              <a:t>детям не интересно.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9"/>
            <a:ext cx="8229600" cy="201622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1800" dirty="0" smtClean="0"/>
              <a:t>         Роль </a:t>
            </a:r>
            <a:r>
              <a:rPr lang="ru-RU" sz="1800" dirty="0" smtClean="0"/>
              <a:t>педагога в игре — направлять детей на правильное решение, но окончательные выводы дети должны делать </a:t>
            </a:r>
            <a:r>
              <a:rPr lang="ru-RU" sz="1800" dirty="0" smtClean="0"/>
              <a:t>самостоятельно</a:t>
            </a:r>
          </a:p>
          <a:p>
            <a:pPr algn="just">
              <a:buNone/>
            </a:pPr>
            <a:r>
              <a:rPr lang="ru-RU" sz="1800" dirty="0" smtClean="0"/>
              <a:t> </a:t>
            </a:r>
            <a:r>
              <a:rPr lang="ru-RU" sz="1800" dirty="0" smtClean="0"/>
              <a:t>          Экологические </a:t>
            </a:r>
            <a:r>
              <a:rPr lang="ru-RU" sz="1800" dirty="0" err="1" smtClean="0"/>
              <a:t>квесты</a:t>
            </a:r>
            <a:r>
              <a:rPr lang="ru-RU" sz="1800" dirty="0" smtClean="0"/>
              <a:t> для дошкольников в детском саду должны выполнять не только развлекательную функцию, но и реализовывать образовательные задачи. Поэтому задания должны соответствовать выбранной теме и по своему содержанию отвечать уровню знаний и умений малышей.</a:t>
            </a:r>
            <a:endParaRPr lang="ru-RU" sz="1800" dirty="0"/>
          </a:p>
        </p:txBody>
      </p:sp>
      <p:pic>
        <p:nvPicPr>
          <p:cNvPr id="4" name="Рисунок 3" descr="https://sun9-57.userapi.com/impg/V0wyf6yg6-8AsalzBfcMIJ60qF0yr6H6EUxjPw/5OFyLcq5URo.jpg?size=810x1080&amp;quality=95&amp;sign=96da376e1c10efddbd2dcdd7bb70f73d&amp;type=albu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852936"/>
            <a:ext cx="2167255" cy="2886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6" name="Picture 2" descr="https://sun9-56.userapi.com/impg/kQRA2l36vgJCcMtM8K1-Uc3ISWeqBY1Rwc-CKw/U2h22Y7pGDc.jpg?size=1280x960&amp;quality=95&amp;sign=03c57d5d5cf7ac49d1f287374f37be6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068960"/>
            <a:ext cx="288032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8" name="Picture 4" descr="https://sun9-56.userapi.com/impg/g80-rrMXSof1tjO1Sc2Az8na0ohV1rb_LIwwBQ/ie3hIFXirMc.jpg?size=810x1080&amp;quality=95&amp;sign=0dfad153e877ccef9b55b15381770c14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852936"/>
            <a:ext cx="2160240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5"/>
            <a:ext cx="8229600" cy="266429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900" dirty="0" smtClean="0"/>
              <a:t>       Недооценивать </a:t>
            </a:r>
            <a:r>
              <a:rPr lang="ru-RU" sz="1900" dirty="0" smtClean="0"/>
              <a:t>технологию </a:t>
            </a:r>
            <a:r>
              <a:rPr lang="ru-RU" sz="1900" dirty="0" err="1" smtClean="0"/>
              <a:t>квест</a:t>
            </a:r>
            <a:r>
              <a:rPr lang="ru-RU" sz="1900" dirty="0" smtClean="0"/>
              <a:t> нельзя.  </a:t>
            </a:r>
            <a:r>
              <a:rPr lang="ru-RU" sz="1900" dirty="0" err="1" smtClean="0"/>
              <a:t>Квест-игры</a:t>
            </a:r>
            <a:r>
              <a:rPr lang="ru-RU" sz="1900" dirty="0" smtClean="0"/>
              <a:t> призвана не только улучшить восприятие ребенка, но еще и стимулировать умственное и нравственное развитие. Ребенок учится наблюдать за природой, находить способы решения проблем непосредственно общаясь с природой. Подобная работа позволяет развивать интерес к природе и развивает экологическую культуру дошкольников. </a:t>
            </a:r>
            <a:endParaRPr lang="ru-RU" sz="1900" dirty="0" smtClean="0"/>
          </a:p>
          <a:p>
            <a:pPr algn="just">
              <a:buNone/>
            </a:pPr>
            <a:r>
              <a:rPr lang="ru-RU" sz="1900" dirty="0" smtClean="0"/>
              <a:t> </a:t>
            </a:r>
            <a:r>
              <a:rPr lang="ru-RU" sz="1900" dirty="0" smtClean="0"/>
              <a:t>		Подобная </a:t>
            </a:r>
            <a:r>
              <a:rPr lang="ru-RU" sz="1900" dirty="0" smtClean="0"/>
              <a:t>форма работы еще не приелась, а значит можно использовать ее в работе с дошкольниками.</a:t>
            </a:r>
          </a:p>
          <a:p>
            <a:endParaRPr lang="ru-RU" dirty="0"/>
          </a:p>
        </p:txBody>
      </p:sp>
      <p:pic>
        <p:nvPicPr>
          <p:cNvPr id="23554" name="Picture 2" descr="https://sun9-9.userapi.com/impg/XCnFDdmD-unehWgZsjNob52GVRcZftLM1yG6-Q/d9MCpY47mK4.jpg?size=1280x720&amp;quality=95&amp;sign=34e40ab6d5217433906283608e9f42b3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9716" y="3429000"/>
            <a:ext cx="5248583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1972816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«Чтобы беречь природу, надо любить ее!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Чтобы </a:t>
            </a:r>
            <a:r>
              <a:rPr lang="ru-RU" sz="2800" b="1" dirty="0" smtClean="0">
                <a:solidFill>
                  <a:srgbClr val="FF0000"/>
                </a:solidFill>
              </a:rPr>
              <a:t>любить природу – надо знать ее!»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                                                     Сладков </a:t>
            </a:r>
            <a:r>
              <a:rPr lang="ru-RU" sz="2800" b="1" dirty="0" smtClean="0">
                <a:solidFill>
                  <a:srgbClr val="FF0000"/>
                </a:solidFill>
              </a:rPr>
              <a:t>А.Н.</a:t>
            </a:r>
            <a:endParaRPr lang="ru-RU" sz="28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24578" name="Picture 2" descr="https://sun9-31.userapi.com/impg/FIEPeucDmKifSSM_WvHevT-QM3yN3cHb39Tn_A/irHVfzNbQO0.jpg?size=1280x949&amp;quality=96&amp;sign=a299bdbf73d6ce2a496d85661cf59bc4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36912"/>
            <a:ext cx="4467682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085184"/>
            <a:ext cx="7560840" cy="10081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Благодарю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5602" name="Picture 2" descr="https://sun9-44.userapi.com/impg/UkIp6pvYv_VyXnBgxNK-yJt84LGFZY2h8VvNxg/HvQtiXYO6Tw.jpg?size=1280x960&amp;quality=95&amp;sign=940acc501198d432f0a5230edb4336b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764704"/>
            <a:ext cx="4704523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421E"/>
      </a:hlink>
      <a:folHlink>
        <a:srgbClr val="C3D69B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247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Matilda</vt:lpstr>
      <vt:lpstr>Times New Roman</vt:lpstr>
      <vt:lpstr>Тема Office</vt:lpstr>
      <vt:lpstr>Слайд 1</vt:lpstr>
      <vt:lpstr>Знакомство с природой через квест </vt:lpstr>
      <vt:lpstr>Слайд 3</vt:lpstr>
      <vt:lpstr>Слайд 4</vt:lpstr>
      <vt:lpstr>Принципы организации квеста </vt:lpstr>
      <vt:lpstr>Слайд 6</vt:lpstr>
      <vt:lpstr>Слайд 7</vt:lpstr>
      <vt:lpstr>Слайд 8</vt:lpstr>
      <vt:lpstr>Благодарю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84</cp:revision>
  <dcterms:created xsi:type="dcterms:W3CDTF">2013-08-23T08:38:35Z</dcterms:created>
  <dcterms:modified xsi:type="dcterms:W3CDTF">2024-04-27T09:56:48Z</dcterms:modified>
</cp:coreProperties>
</file>